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5" r:id="rId7"/>
    <p:sldId id="264" r:id="rId8"/>
    <p:sldId id="267" r:id="rId9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/>
    <p:restoredTop sz="94628"/>
  </p:normalViewPr>
  <p:slideViewPr>
    <p:cSldViewPr>
      <p:cViewPr>
        <p:scale>
          <a:sx n="100" d="100"/>
          <a:sy n="100" d="100"/>
        </p:scale>
        <p:origin x="840" y="10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ABE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02750" y="802499"/>
            <a:ext cx="3538854" cy="3538854"/>
          </a:xfrm>
          <a:custGeom>
            <a:avLst/>
            <a:gdLst/>
            <a:ahLst/>
            <a:cxnLst/>
            <a:rect l="l" t="t" r="r" b="b"/>
            <a:pathLst>
              <a:path w="3538854" h="3538854">
                <a:moveTo>
                  <a:pt x="3538499" y="3538499"/>
                </a:moveTo>
                <a:lnTo>
                  <a:pt x="0" y="3538499"/>
                </a:lnTo>
                <a:lnTo>
                  <a:pt x="0" y="0"/>
                </a:lnTo>
                <a:lnTo>
                  <a:pt x="3538499" y="0"/>
                </a:lnTo>
                <a:lnTo>
                  <a:pt x="3538499" y="3538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ABE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571" y="532634"/>
            <a:ext cx="35560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8250" y="1347858"/>
            <a:ext cx="7912100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ygelink.com/dashboard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zjTjt5we3CZo25H6UxHnal/Columbia-only-journey?type=design&amp;node-id=0%3A1&amp;mode=design&amp;t=31uXx6qotLOb7TJx-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3429000"/>
              <a:ext cx="9144000" cy="1714500"/>
            </a:xfrm>
            <a:custGeom>
              <a:avLst/>
              <a:gdLst/>
              <a:ahLst/>
              <a:cxnLst/>
              <a:rect l="l" t="t" r="r" b="b"/>
              <a:pathLst>
                <a:path w="9144000" h="1714500">
                  <a:moveTo>
                    <a:pt x="0" y="1714499"/>
                  </a:moveTo>
                  <a:lnTo>
                    <a:pt x="9143999" y="1714499"/>
                  </a:lnTo>
                  <a:lnTo>
                    <a:pt x="9143999" y="0"/>
                  </a:lnTo>
                  <a:lnTo>
                    <a:pt x="0" y="0"/>
                  </a:lnTo>
                  <a:lnTo>
                    <a:pt x="0" y="1714499"/>
                  </a:lnTo>
                  <a:close/>
                </a:path>
              </a:pathLst>
            </a:custGeom>
            <a:solidFill>
              <a:srgbClr val="ABE9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3429000"/>
            </a:xfrm>
            <a:custGeom>
              <a:avLst/>
              <a:gdLst/>
              <a:ahLst/>
              <a:cxnLst/>
              <a:rect l="l" t="t" r="r" b="b"/>
              <a:pathLst>
                <a:path w="9144000" h="3429000">
                  <a:moveTo>
                    <a:pt x="9143999" y="3428999"/>
                  </a:moveTo>
                  <a:lnTo>
                    <a:pt x="0" y="34289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3428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910" y="1040094"/>
            <a:ext cx="4881245" cy="2180590"/>
          </a:xfrm>
          <a:prstGeom prst="rect">
            <a:avLst/>
          </a:prstGeom>
        </p:spPr>
        <p:txBody>
          <a:bodyPr vert="horz" wrap="square" lIns="0" tIns="404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85"/>
              </a:spcBef>
            </a:pPr>
            <a:r>
              <a:rPr sz="7700" spc="-240" dirty="0"/>
              <a:t>S</a:t>
            </a:r>
            <a:r>
              <a:rPr sz="7700" spc="-800" dirty="0"/>
              <a:t>A</a:t>
            </a:r>
            <a:r>
              <a:rPr sz="7700" spc="-240" dirty="0"/>
              <a:t>Yge</a:t>
            </a:r>
            <a:r>
              <a:rPr sz="7700" spc="5" dirty="0"/>
              <a:t> </a:t>
            </a:r>
            <a:r>
              <a:rPr sz="7700" spc="-35" dirty="0"/>
              <a:t>Link</a:t>
            </a:r>
            <a:endParaRPr sz="7700"/>
          </a:p>
          <a:p>
            <a:pPr algn="ctr">
              <a:lnSpc>
                <a:spcPct val="100000"/>
              </a:lnSpc>
              <a:spcBef>
                <a:spcPts val="1160"/>
              </a:spcBef>
            </a:pPr>
            <a:r>
              <a:rPr sz="2900" b="1" spc="-100" dirty="0">
                <a:latin typeface="Arial"/>
                <a:cs typeface="Arial"/>
              </a:rPr>
              <a:t>Private</a:t>
            </a:r>
            <a:r>
              <a:rPr sz="2900" b="1" spc="-75" dirty="0">
                <a:latin typeface="Arial"/>
                <a:cs typeface="Arial"/>
              </a:rPr>
              <a:t> </a:t>
            </a:r>
            <a:r>
              <a:rPr sz="2900" b="1" spc="-10" dirty="0">
                <a:latin typeface="Arial"/>
                <a:cs typeface="Arial"/>
              </a:rPr>
              <a:t>Networks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2392" y="392150"/>
            <a:ext cx="1360797" cy="1361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14800" y="4328095"/>
            <a:ext cx="13716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85" dirty="0">
                <a:solidFill>
                  <a:srgbClr val="212121"/>
                </a:solidFill>
                <a:latin typeface="Arial"/>
                <a:cs typeface="Arial"/>
              </a:rPr>
              <a:t>App Design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51400"/>
            <a:ext cx="3893852" cy="16920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286194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dirty="0"/>
              <a:t>About</a:t>
            </a:r>
            <a:endParaRPr sz="4200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98816" y="1121776"/>
            <a:ext cx="7912100" cy="40490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 marR="118110">
              <a:lnSpc>
                <a:spcPct val="115100"/>
              </a:lnSpc>
              <a:spcBef>
                <a:spcPts val="100"/>
              </a:spcBef>
            </a:pPr>
            <a:r>
              <a:rPr spc="-80" dirty="0"/>
              <a:t>SAYge</a:t>
            </a:r>
            <a:r>
              <a:rPr spc="40" dirty="0"/>
              <a:t> </a:t>
            </a:r>
            <a:r>
              <a:rPr spc="-10" dirty="0"/>
              <a:t>Link</a:t>
            </a:r>
            <a:r>
              <a:rPr spc="40" dirty="0"/>
              <a:t> </a:t>
            </a:r>
            <a:r>
              <a:rPr dirty="0"/>
              <a:t>is</a:t>
            </a:r>
            <a:r>
              <a:rPr spc="45" dirty="0"/>
              <a:t> </a:t>
            </a:r>
            <a:r>
              <a:rPr dirty="0"/>
              <a:t>a</a:t>
            </a:r>
            <a:r>
              <a:rPr spc="40" dirty="0"/>
              <a:t> </a:t>
            </a:r>
            <a:r>
              <a:rPr dirty="0"/>
              <a:t>digital</a:t>
            </a:r>
            <a:r>
              <a:rPr spc="40" dirty="0"/>
              <a:t> </a:t>
            </a:r>
            <a:r>
              <a:rPr dirty="0"/>
              <a:t>peer</a:t>
            </a:r>
            <a:r>
              <a:rPr spc="45" dirty="0"/>
              <a:t> </a:t>
            </a:r>
            <a:r>
              <a:rPr dirty="0"/>
              <a:t>support</a:t>
            </a:r>
            <a:r>
              <a:rPr spc="40" dirty="0"/>
              <a:t> </a:t>
            </a:r>
            <a:r>
              <a:rPr dirty="0"/>
              <a:t>network</a:t>
            </a:r>
            <a:r>
              <a:rPr spc="45" dirty="0"/>
              <a:t> </a:t>
            </a:r>
            <a:r>
              <a:rPr dirty="0"/>
              <a:t>that</a:t>
            </a:r>
            <a:r>
              <a:rPr spc="40" dirty="0"/>
              <a:t> </a:t>
            </a:r>
            <a:r>
              <a:rPr spc="-60" dirty="0"/>
              <a:t>harnesses</a:t>
            </a:r>
            <a:r>
              <a:rPr spc="40" dirty="0"/>
              <a:t> </a:t>
            </a:r>
            <a:r>
              <a:rPr dirty="0"/>
              <a:t>the</a:t>
            </a:r>
            <a:r>
              <a:rPr spc="45" dirty="0"/>
              <a:t> </a:t>
            </a:r>
            <a:r>
              <a:rPr dirty="0"/>
              <a:t>value</a:t>
            </a:r>
            <a:r>
              <a:rPr spc="40" dirty="0"/>
              <a:t> </a:t>
            </a:r>
            <a:r>
              <a:rPr spc="-25" dirty="0"/>
              <a:t>in </a:t>
            </a:r>
            <a:r>
              <a:rPr spc="-10" dirty="0"/>
              <a:t>shared</a:t>
            </a:r>
            <a:r>
              <a:rPr spc="30" dirty="0"/>
              <a:t> </a:t>
            </a:r>
            <a:r>
              <a:rPr dirty="0"/>
              <a:t>lived</a:t>
            </a:r>
            <a:r>
              <a:rPr spc="35" dirty="0"/>
              <a:t> </a:t>
            </a:r>
            <a:r>
              <a:rPr dirty="0"/>
              <a:t>experiences,</a:t>
            </a:r>
            <a:r>
              <a:rPr spc="30" dirty="0"/>
              <a:t> </a:t>
            </a:r>
            <a:r>
              <a:rPr dirty="0"/>
              <a:t>facilitating</a:t>
            </a:r>
            <a:r>
              <a:rPr spc="35" dirty="0"/>
              <a:t> </a:t>
            </a:r>
            <a:r>
              <a:rPr spc="-75" dirty="0"/>
              <a:t>access</a:t>
            </a:r>
            <a:r>
              <a:rPr spc="30" dirty="0"/>
              <a:t> </a:t>
            </a:r>
            <a:r>
              <a:rPr spc="75" dirty="0"/>
              <a:t>to</a:t>
            </a:r>
            <a:r>
              <a:rPr spc="35" dirty="0"/>
              <a:t> </a:t>
            </a:r>
            <a:r>
              <a:rPr dirty="0"/>
              <a:t>meaningful</a:t>
            </a:r>
            <a:r>
              <a:rPr spc="30" dirty="0"/>
              <a:t> </a:t>
            </a:r>
            <a:r>
              <a:rPr spc="-10" dirty="0"/>
              <a:t>insight </a:t>
            </a:r>
            <a:r>
              <a:rPr dirty="0"/>
              <a:t>through</a:t>
            </a:r>
            <a:r>
              <a:rPr spc="145" dirty="0"/>
              <a:t> </a:t>
            </a:r>
            <a:r>
              <a:rPr dirty="0"/>
              <a:t>matched</a:t>
            </a:r>
            <a:r>
              <a:rPr spc="150" dirty="0"/>
              <a:t> </a:t>
            </a:r>
            <a:r>
              <a:rPr spc="-10" dirty="0"/>
              <a:t>connection.</a:t>
            </a:r>
          </a:p>
          <a:p>
            <a:pPr marL="41275" marR="5080">
              <a:lnSpc>
                <a:spcPct val="115799"/>
              </a:lnSpc>
              <a:spcBef>
                <a:spcPts val="1535"/>
              </a:spcBef>
            </a:pPr>
            <a:r>
              <a:rPr sz="2000" dirty="0">
                <a:solidFill>
                  <a:srgbClr val="19B998"/>
                </a:solidFill>
              </a:rPr>
              <a:t>Mission</a:t>
            </a:r>
            <a:r>
              <a:rPr sz="2000" spc="-15" dirty="0">
                <a:solidFill>
                  <a:srgbClr val="19B998"/>
                </a:solidFill>
              </a:rPr>
              <a:t> </a:t>
            </a:r>
            <a:r>
              <a:rPr dirty="0"/>
              <a:t>is</a:t>
            </a:r>
            <a:r>
              <a:rPr spc="25" dirty="0"/>
              <a:t> </a:t>
            </a:r>
            <a:r>
              <a:rPr spc="75" dirty="0"/>
              <a:t>to</a:t>
            </a:r>
            <a:r>
              <a:rPr spc="25" dirty="0"/>
              <a:t> </a:t>
            </a:r>
            <a:r>
              <a:rPr dirty="0"/>
              <a:t>provide</a:t>
            </a:r>
            <a:r>
              <a:rPr spc="25" dirty="0"/>
              <a:t> </a:t>
            </a:r>
            <a:r>
              <a:rPr dirty="0"/>
              <a:t>an</a:t>
            </a:r>
            <a:r>
              <a:rPr spc="25" dirty="0"/>
              <a:t> </a:t>
            </a:r>
            <a:r>
              <a:rPr dirty="0"/>
              <a:t>authentic</a:t>
            </a:r>
            <a:r>
              <a:rPr spc="20" dirty="0"/>
              <a:t> </a:t>
            </a:r>
            <a:r>
              <a:rPr dirty="0"/>
              <a:t>network</a:t>
            </a:r>
            <a:r>
              <a:rPr spc="25" dirty="0"/>
              <a:t> </a:t>
            </a:r>
            <a:r>
              <a:rPr dirty="0"/>
              <a:t>of</a:t>
            </a:r>
            <a:r>
              <a:rPr spc="25" dirty="0"/>
              <a:t> </a:t>
            </a:r>
            <a:r>
              <a:rPr spc="-10" dirty="0"/>
              <a:t>shared</a:t>
            </a:r>
            <a:r>
              <a:rPr spc="25" dirty="0"/>
              <a:t> </a:t>
            </a:r>
            <a:r>
              <a:rPr spc="-10" dirty="0"/>
              <a:t>understanding </a:t>
            </a:r>
            <a:r>
              <a:rPr spc="75" dirty="0"/>
              <a:t>to </a:t>
            </a:r>
            <a:r>
              <a:rPr dirty="0"/>
              <a:t>support</a:t>
            </a:r>
            <a:r>
              <a:rPr spc="75" dirty="0"/>
              <a:t> </a:t>
            </a:r>
            <a:r>
              <a:rPr dirty="0"/>
              <a:t>and</a:t>
            </a:r>
            <a:r>
              <a:rPr spc="80" dirty="0"/>
              <a:t> </a:t>
            </a:r>
            <a:r>
              <a:rPr spc="-10" dirty="0"/>
              <a:t>empower!</a:t>
            </a:r>
            <a:endParaRPr lang="en-US" spc="-10" dirty="0"/>
          </a:p>
          <a:p>
            <a:pPr marL="41275" marR="5080">
              <a:lnSpc>
                <a:spcPct val="115799"/>
              </a:lnSpc>
              <a:spcBef>
                <a:spcPts val="1535"/>
              </a:spcBef>
            </a:pPr>
            <a:r>
              <a:rPr lang="en-US" sz="2000" spc="-10" dirty="0"/>
              <a:t>How –by enhancing the current product:</a:t>
            </a:r>
          </a:p>
          <a:p>
            <a:pPr marL="41275" marR="5080">
              <a:lnSpc>
                <a:spcPct val="115799"/>
              </a:lnSpc>
              <a:spcBef>
                <a:spcPts val="1535"/>
              </a:spcBef>
            </a:pPr>
            <a:r>
              <a:rPr lang="en-US" sz="2000" spc="-10" dirty="0"/>
              <a:t>My plan : to understands the current product and rapid enhancements to ensure brand awareness , trust and user experience through and developing an app where consumers and institutions can build a community, </a:t>
            </a:r>
            <a:endParaRPr sz="2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0855" y="199609"/>
            <a:ext cx="451571" cy="433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344539"/>
            <a:ext cx="698309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spc="-165" dirty="0">
                <a:latin typeface="Arial"/>
                <a:cs typeface="Arial"/>
              </a:rPr>
              <a:t>Goal </a:t>
            </a:r>
            <a:endParaRPr sz="4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940">
              <a:lnSpc>
                <a:spcPct val="115100"/>
              </a:lnSpc>
              <a:spcBef>
                <a:spcPts val="100"/>
              </a:spcBef>
            </a:pPr>
            <a:r>
              <a:rPr lang="en-US" spc="75" dirty="0"/>
              <a:t>T</a:t>
            </a:r>
            <a:r>
              <a:rPr spc="75" dirty="0"/>
              <a:t>o</a:t>
            </a:r>
            <a:r>
              <a:rPr spc="15" dirty="0"/>
              <a:t> </a:t>
            </a:r>
            <a:r>
              <a:rPr dirty="0"/>
              <a:t>provide</a:t>
            </a:r>
            <a:r>
              <a:rPr spc="15" dirty="0"/>
              <a:t> </a:t>
            </a:r>
            <a:r>
              <a:rPr spc="-80" dirty="0"/>
              <a:t>SAYge</a:t>
            </a:r>
            <a:r>
              <a:rPr spc="15" dirty="0"/>
              <a:t> </a:t>
            </a:r>
            <a:r>
              <a:rPr spc="-10" dirty="0"/>
              <a:t>Link</a:t>
            </a:r>
            <a:r>
              <a:rPr spc="15" dirty="0"/>
              <a:t> </a:t>
            </a:r>
            <a:r>
              <a:rPr spc="-10" dirty="0"/>
              <a:t>Private</a:t>
            </a:r>
            <a:r>
              <a:rPr spc="15" dirty="0"/>
              <a:t> </a:t>
            </a:r>
            <a:r>
              <a:rPr dirty="0"/>
              <a:t>Networks</a:t>
            </a:r>
            <a:r>
              <a:rPr spc="15" dirty="0"/>
              <a:t> </a:t>
            </a:r>
            <a:r>
              <a:rPr spc="75" dirty="0"/>
              <a:t>to</a:t>
            </a:r>
            <a:r>
              <a:rPr spc="15" dirty="0"/>
              <a:t> </a:t>
            </a:r>
            <a:r>
              <a:rPr spc="-10" dirty="0"/>
              <a:t>organizations </a:t>
            </a:r>
            <a:r>
              <a:rPr dirty="0"/>
              <a:t>wishing</a:t>
            </a:r>
            <a:r>
              <a:rPr spc="85" dirty="0"/>
              <a:t> </a:t>
            </a:r>
            <a:r>
              <a:rPr spc="75" dirty="0"/>
              <a:t>to</a:t>
            </a:r>
            <a:r>
              <a:rPr spc="85" dirty="0"/>
              <a:t> </a:t>
            </a:r>
            <a:r>
              <a:rPr dirty="0"/>
              <a:t>facilitate</a:t>
            </a:r>
            <a:r>
              <a:rPr spc="90" dirty="0"/>
              <a:t> </a:t>
            </a:r>
            <a:r>
              <a:rPr dirty="0"/>
              <a:t>valuable</a:t>
            </a:r>
            <a:r>
              <a:rPr spc="85" dirty="0"/>
              <a:t> </a:t>
            </a:r>
            <a:r>
              <a:rPr dirty="0"/>
              <a:t>connection,</a:t>
            </a:r>
            <a:r>
              <a:rPr spc="90" dirty="0"/>
              <a:t> </a:t>
            </a:r>
            <a:r>
              <a:rPr dirty="0"/>
              <a:t>peer</a:t>
            </a:r>
            <a:r>
              <a:rPr spc="85" dirty="0"/>
              <a:t> </a:t>
            </a:r>
            <a:r>
              <a:rPr dirty="0"/>
              <a:t>support,</a:t>
            </a:r>
            <a:r>
              <a:rPr spc="90" dirty="0"/>
              <a:t> </a:t>
            </a:r>
            <a:r>
              <a:rPr spc="-10" dirty="0"/>
              <a:t>micro-mentorship </a:t>
            </a:r>
            <a:r>
              <a:rPr dirty="0"/>
              <a:t>and</a:t>
            </a:r>
            <a:r>
              <a:rPr spc="65" dirty="0"/>
              <a:t> </a:t>
            </a:r>
            <a:r>
              <a:rPr dirty="0"/>
              <a:t>community</a:t>
            </a:r>
            <a:r>
              <a:rPr spc="65" dirty="0"/>
              <a:t> </a:t>
            </a:r>
            <a:r>
              <a:rPr i="1" dirty="0">
                <a:latin typeface="Arial"/>
                <a:cs typeface="Arial"/>
              </a:rPr>
              <a:t>within</a:t>
            </a:r>
            <a:r>
              <a:rPr i="1" spc="65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their</a:t>
            </a:r>
            <a:r>
              <a:rPr i="1" spc="7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organizations</a:t>
            </a:r>
            <a:r>
              <a:rPr i="1" spc="70" dirty="0">
                <a:latin typeface="Arial"/>
                <a:cs typeface="Arial"/>
              </a:rPr>
              <a:t> </a:t>
            </a:r>
            <a:r>
              <a:rPr i="1" dirty="0">
                <a:latin typeface="Arial"/>
                <a:cs typeface="Arial"/>
              </a:rPr>
              <a:t>-</a:t>
            </a:r>
            <a:r>
              <a:rPr i="1" spc="60" dirty="0">
                <a:latin typeface="Arial"/>
                <a:cs typeface="Arial"/>
              </a:rPr>
              <a:t> </a:t>
            </a:r>
            <a:r>
              <a:rPr spc="-10" dirty="0"/>
              <a:t>easily</a:t>
            </a:r>
            <a:r>
              <a:rPr i="1" spc="-1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 dirty="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  <a:spcBef>
                <a:spcPts val="5"/>
              </a:spcBef>
              <a:tabLst>
                <a:tab pos="3517265" algn="l"/>
              </a:tabLst>
            </a:pPr>
            <a:r>
              <a:rPr spc="-80" dirty="0"/>
              <a:t>SAYge</a:t>
            </a:r>
            <a:r>
              <a:rPr spc="-10" dirty="0"/>
              <a:t> Private</a:t>
            </a:r>
            <a:r>
              <a:rPr spc="-5" dirty="0"/>
              <a:t> </a:t>
            </a:r>
            <a:r>
              <a:rPr dirty="0"/>
              <a:t>Networks</a:t>
            </a:r>
            <a:r>
              <a:rPr spc="-1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created</a:t>
            </a:r>
            <a:r>
              <a:rPr spc="-1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customized</a:t>
            </a:r>
            <a:r>
              <a:rPr spc="-5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spc="-20" dirty="0"/>
              <a:t>each </a:t>
            </a:r>
            <a:r>
              <a:rPr spc="-10" dirty="0"/>
              <a:t>organization’s</a:t>
            </a:r>
            <a:r>
              <a:rPr spc="-45" dirty="0"/>
              <a:t> </a:t>
            </a:r>
            <a:r>
              <a:rPr dirty="0"/>
              <a:t>needs</a:t>
            </a:r>
            <a:r>
              <a:rPr spc="-4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goals.</a:t>
            </a:r>
            <a:r>
              <a:rPr dirty="0"/>
              <a:t>	The</a:t>
            </a:r>
            <a:r>
              <a:rPr spc="70" dirty="0"/>
              <a:t> </a:t>
            </a:r>
            <a:r>
              <a:rPr spc="-10" dirty="0"/>
              <a:t>versatile</a:t>
            </a:r>
            <a:r>
              <a:rPr spc="75" dirty="0"/>
              <a:t> </a:t>
            </a:r>
            <a:r>
              <a:rPr dirty="0"/>
              <a:t>private</a:t>
            </a:r>
            <a:r>
              <a:rPr spc="70" dirty="0"/>
              <a:t> </a:t>
            </a:r>
            <a:r>
              <a:rPr dirty="0"/>
              <a:t>platform</a:t>
            </a:r>
            <a:r>
              <a:rPr spc="75" dirty="0"/>
              <a:t> </a:t>
            </a:r>
            <a:r>
              <a:rPr spc="-10" dirty="0"/>
              <a:t>offers </a:t>
            </a:r>
            <a:r>
              <a:rPr dirty="0"/>
              <a:t>tailored</a:t>
            </a:r>
            <a:r>
              <a:rPr spc="110" dirty="0"/>
              <a:t> </a:t>
            </a:r>
            <a:r>
              <a:rPr dirty="0"/>
              <a:t>connection</a:t>
            </a:r>
            <a:r>
              <a:rPr spc="114" dirty="0"/>
              <a:t> </a:t>
            </a:r>
            <a:r>
              <a:rPr dirty="0"/>
              <a:t>topics,</a:t>
            </a:r>
            <a:r>
              <a:rPr spc="110" dirty="0"/>
              <a:t> </a:t>
            </a:r>
            <a:r>
              <a:rPr dirty="0"/>
              <a:t>branding</a:t>
            </a:r>
            <a:r>
              <a:rPr spc="114" dirty="0"/>
              <a:t> </a:t>
            </a:r>
            <a:r>
              <a:rPr dirty="0"/>
              <a:t>and</a:t>
            </a:r>
            <a:r>
              <a:rPr spc="110" dirty="0"/>
              <a:t> </a:t>
            </a:r>
            <a:r>
              <a:rPr spc="-10" dirty="0"/>
              <a:t>features</a:t>
            </a:r>
            <a:r>
              <a:rPr spc="114" dirty="0"/>
              <a:t> </a:t>
            </a:r>
            <a:r>
              <a:rPr dirty="0"/>
              <a:t>that</a:t>
            </a:r>
            <a:r>
              <a:rPr spc="110" dirty="0"/>
              <a:t> </a:t>
            </a:r>
            <a:r>
              <a:rPr dirty="0"/>
              <a:t>will</a:t>
            </a:r>
            <a:r>
              <a:rPr spc="114" dirty="0"/>
              <a:t> </a:t>
            </a:r>
            <a:r>
              <a:rPr dirty="0"/>
              <a:t>meet</a:t>
            </a:r>
            <a:r>
              <a:rPr spc="110" dirty="0"/>
              <a:t> </a:t>
            </a:r>
            <a:r>
              <a:rPr dirty="0"/>
              <a:t>the</a:t>
            </a:r>
            <a:r>
              <a:rPr spc="114" dirty="0"/>
              <a:t> </a:t>
            </a:r>
            <a:r>
              <a:rPr spc="-10" dirty="0"/>
              <a:t>goals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each</a:t>
            </a:r>
            <a:r>
              <a:rPr spc="-15" dirty="0"/>
              <a:t> </a:t>
            </a:r>
            <a:r>
              <a:rPr spc="-10" dirty="0"/>
              <a:t>organization.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0855" y="199609"/>
            <a:ext cx="451571" cy="4335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038" y="1022643"/>
            <a:ext cx="3917473" cy="371960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685"/>
              </a:spcBef>
              <a:buChar char="●"/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White label solution –branding opportunity</a:t>
            </a:r>
          </a:p>
          <a:p>
            <a:pPr marL="352425" indent="-339725">
              <a:spcBef>
                <a:spcPts val="685"/>
              </a:spcBef>
              <a:buFontTx/>
              <a:buChar char="●"/>
              <a:tabLst>
                <a:tab pos="352425" algn="l"/>
              </a:tabLst>
            </a:pPr>
            <a:r>
              <a:rPr lang="en-US" sz="1450" dirty="0">
                <a:latin typeface="Arial"/>
                <a:cs typeface="Arial"/>
              </a:rPr>
              <a:t>IOs</a:t>
            </a:r>
            <a:r>
              <a:rPr lang="en-US" sz="1450" spc="85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and</a:t>
            </a:r>
            <a:r>
              <a:rPr lang="en-US" sz="1450" spc="90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Android</a:t>
            </a:r>
            <a:r>
              <a:rPr lang="en-US" sz="1450" spc="85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capable</a:t>
            </a:r>
            <a:r>
              <a:rPr lang="en-US" sz="1450" spc="90" dirty="0">
                <a:latin typeface="Arial"/>
                <a:cs typeface="Arial"/>
              </a:rPr>
              <a:t> </a:t>
            </a:r>
            <a:r>
              <a:rPr lang="en-US" sz="1450" dirty="0">
                <a:latin typeface="Arial"/>
                <a:cs typeface="Arial"/>
              </a:rPr>
              <a:t>mobile</a:t>
            </a:r>
            <a:r>
              <a:rPr lang="en-US" sz="1450" spc="85" dirty="0">
                <a:latin typeface="Arial"/>
                <a:cs typeface="Arial"/>
              </a:rPr>
              <a:t> </a:t>
            </a:r>
            <a:r>
              <a:rPr lang="en-US" sz="1450" spc="-25" dirty="0">
                <a:latin typeface="Arial"/>
                <a:cs typeface="Arial"/>
              </a:rPr>
              <a:t>app</a:t>
            </a:r>
            <a:endParaRPr lang="en-US" sz="1450" spc="-1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685"/>
              </a:spcBef>
              <a:buChar char="●"/>
              <a:tabLst>
                <a:tab pos="352425" algn="l"/>
              </a:tabLst>
            </a:pPr>
            <a:r>
              <a:rPr lang="en-US" sz="1450" b="1" spc="-10" dirty="0">
                <a:latin typeface="Arial"/>
                <a:cs typeface="Arial"/>
              </a:rPr>
              <a:t>Users: </a:t>
            </a:r>
            <a:r>
              <a:rPr lang="en-US" sz="1450" spc="-10" dirty="0">
                <a:latin typeface="Arial"/>
                <a:cs typeface="Arial"/>
              </a:rPr>
              <a:t>Private </a:t>
            </a:r>
            <a:r>
              <a:rPr lang="en-US" sz="1450" dirty="0">
                <a:latin typeface="Arial"/>
                <a:cs typeface="Arial"/>
              </a:rPr>
              <a:t>member</a:t>
            </a:r>
            <a:r>
              <a:rPr lang="en-US" sz="1450" spc="-5" dirty="0">
                <a:latin typeface="Arial"/>
                <a:cs typeface="Arial"/>
              </a:rPr>
              <a:t> </a:t>
            </a:r>
            <a:r>
              <a:rPr lang="en-US" sz="1450" spc="-10" dirty="0">
                <a:latin typeface="Arial"/>
                <a:cs typeface="Arial"/>
              </a:rPr>
              <a:t>access/Admin access</a:t>
            </a:r>
          </a:p>
          <a:p>
            <a:pPr marL="352425" indent="-339725">
              <a:lnSpc>
                <a:spcPct val="100000"/>
              </a:lnSpc>
              <a:spcBef>
                <a:spcPts val="685"/>
              </a:spcBef>
              <a:buChar char="●"/>
              <a:tabLst>
                <a:tab pos="352425" algn="l"/>
              </a:tabLst>
            </a:pPr>
            <a:r>
              <a:rPr sz="1450" dirty="0">
                <a:latin typeface="Arial"/>
                <a:cs typeface="Arial"/>
              </a:rPr>
              <a:t>Connection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categories</a:t>
            </a:r>
            <a:r>
              <a:rPr sz="1450" spc="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topics</a:t>
            </a:r>
            <a:r>
              <a:rPr sz="1450" spc="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chosen</a:t>
            </a:r>
            <a:r>
              <a:rPr sz="1450" spc="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by</a:t>
            </a:r>
            <a:r>
              <a:rPr sz="1450" spc="3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organization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spc="-40" dirty="0">
                <a:latin typeface="Arial"/>
                <a:cs typeface="Arial"/>
              </a:rPr>
              <a:t>Topic-</a:t>
            </a:r>
            <a:r>
              <a:rPr sz="1450" dirty="0">
                <a:latin typeface="Arial"/>
                <a:cs typeface="Arial"/>
              </a:rPr>
              <a:t>based</a:t>
            </a:r>
            <a:r>
              <a:rPr sz="1450" spc="9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matched</a:t>
            </a:r>
            <a:r>
              <a:rPr sz="1450" spc="10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connection</a:t>
            </a:r>
            <a:r>
              <a:rPr sz="1450" spc="10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between</a:t>
            </a:r>
            <a:r>
              <a:rPr sz="1450" spc="9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members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dirty="0">
                <a:latin typeface="Arial"/>
                <a:cs typeface="Arial"/>
              </a:rPr>
              <a:t>Homepage</a:t>
            </a:r>
            <a:r>
              <a:rPr sz="1450" spc="1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community</a:t>
            </a:r>
            <a:r>
              <a:rPr sz="1450" spc="14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board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spc="-10" dirty="0">
                <a:latin typeface="Arial"/>
                <a:cs typeface="Arial"/>
              </a:rPr>
              <a:t>Groups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dirty="0">
                <a:latin typeface="Arial"/>
                <a:cs typeface="Arial"/>
              </a:rPr>
              <a:t>DM,</a:t>
            </a:r>
            <a:r>
              <a:rPr sz="1450" spc="15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phone/video</a:t>
            </a:r>
            <a:r>
              <a:rPr sz="1450" spc="15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call</a:t>
            </a:r>
            <a:r>
              <a:rPr sz="1450" spc="15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scheduling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dirty="0">
                <a:latin typeface="Arial"/>
                <a:cs typeface="Arial"/>
              </a:rPr>
              <a:t>Calendar </a:t>
            </a:r>
            <a:r>
              <a:rPr sz="1450" spc="60" dirty="0">
                <a:latin typeface="Arial"/>
                <a:cs typeface="Arial"/>
              </a:rPr>
              <a:t>to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view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and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join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scheduled</a:t>
            </a:r>
            <a:r>
              <a:rPr sz="1450" spc="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calls</a:t>
            </a:r>
            <a:endParaRPr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sz="1450" spc="-10" dirty="0">
                <a:latin typeface="Arial"/>
                <a:cs typeface="Arial"/>
              </a:rPr>
              <a:t>Notiﬁcations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357163"/>
            <a:ext cx="20828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65" dirty="0">
                <a:latin typeface="Arial"/>
                <a:cs typeface="Arial"/>
              </a:rPr>
              <a:t>Features</a:t>
            </a:r>
            <a:endParaRPr sz="42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0855" y="199609"/>
            <a:ext cx="451571" cy="433504"/>
          </a:xfrm>
          <a:prstGeom prst="rect">
            <a:avLst/>
          </a:prstGeom>
        </p:spPr>
      </p:pic>
      <p:grpSp>
        <p:nvGrpSpPr>
          <p:cNvPr id="5" name="object 4">
            <a:extLst>
              <a:ext uri="{FF2B5EF4-FFF2-40B4-BE49-F238E27FC236}">
                <a16:creationId xmlns:a16="http://schemas.microsoft.com/office/drawing/2014/main" id="{0215CE55-BB09-B655-6E13-AC6E31AF9301}"/>
              </a:ext>
            </a:extLst>
          </p:cNvPr>
          <p:cNvGrpSpPr/>
          <p:nvPr/>
        </p:nvGrpSpPr>
        <p:grpSpPr>
          <a:xfrm>
            <a:off x="4565824" y="0"/>
            <a:ext cx="4578350" cy="5143500"/>
            <a:chOff x="4565824" y="0"/>
            <a:chExt cx="4578350" cy="5143500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60C1C66-E5DC-B09B-C5DC-5F829452B098}"/>
                </a:ext>
              </a:extLst>
            </p:cNvPr>
            <p:cNvSpPr/>
            <p:nvPr/>
          </p:nvSpPr>
          <p:spPr>
            <a:xfrm>
              <a:off x="4565824" y="0"/>
              <a:ext cx="4578350" cy="5143500"/>
            </a:xfrm>
            <a:custGeom>
              <a:avLst/>
              <a:gdLst/>
              <a:ahLst/>
              <a:cxnLst/>
              <a:rect l="l" t="t" r="r" b="b"/>
              <a:pathLst>
                <a:path w="4578350" h="5143500">
                  <a:moveTo>
                    <a:pt x="45782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8299" y="0"/>
                  </a:lnTo>
                  <a:lnTo>
                    <a:pt x="4578299" y="51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7F6064A4-E25D-B443-6D24-17EE93739C3A}"/>
                </a:ext>
              </a:extLst>
            </p:cNvPr>
            <p:cNvSpPr/>
            <p:nvPr/>
          </p:nvSpPr>
          <p:spPr>
            <a:xfrm>
              <a:off x="4565824" y="0"/>
              <a:ext cx="4578350" cy="5143500"/>
            </a:xfrm>
            <a:custGeom>
              <a:avLst/>
              <a:gdLst/>
              <a:ahLst/>
              <a:cxnLst/>
              <a:rect l="l" t="t" r="r" b="b"/>
              <a:pathLst>
                <a:path w="4578350" h="5143500">
                  <a:moveTo>
                    <a:pt x="0" y="0"/>
                  </a:moveTo>
                  <a:lnTo>
                    <a:pt x="4578299" y="0"/>
                  </a:lnTo>
                  <a:lnTo>
                    <a:pt x="45782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6EBE3FB-FC8A-24A4-5680-964E3A267AC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9036" y="518649"/>
              <a:ext cx="3171874" cy="41061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object 4">
            <a:extLst>
              <a:ext uri="{FF2B5EF4-FFF2-40B4-BE49-F238E27FC236}">
                <a16:creationId xmlns:a16="http://schemas.microsoft.com/office/drawing/2014/main" id="{AF68C114-6D80-F310-053E-BDC889D369FE}"/>
              </a:ext>
            </a:extLst>
          </p:cNvPr>
          <p:cNvGrpSpPr/>
          <p:nvPr/>
        </p:nvGrpSpPr>
        <p:grpSpPr>
          <a:xfrm>
            <a:off x="2971800" y="0"/>
            <a:ext cx="6172374" cy="5143500"/>
            <a:chOff x="4565824" y="0"/>
            <a:chExt cx="4578350" cy="5143500"/>
          </a:xfrm>
        </p:grpSpPr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4179BD33-3E75-3B3B-5206-A8EAF476E3CF}"/>
                </a:ext>
              </a:extLst>
            </p:cNvPr>
            <p:cNvSpPr/>
            <p:nvPr/>
          </p:nvSpPr>
          <p:spPr>
            <a:xfrm>
              <a:off x="4565824" y="0"/>
              <a:ext cx="4578350" cy="5143500"/>
            </a:xfrm>
            <a:custGeom>
              <a:avLst/>
              <a:gdLst/>
              <a:ahLst/>
              <a:cxnLst/>
              <a:rect l="l" t="t" r="r" b="b"/>
              <a:pathLst>
                <a:path w="4578350" h="5143500">
                  <a:moveTo>
                    <a:pt x="45782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78299" y="0"/>
                  </a:lnTo>
                  <a:lnTo>
                    <a:pt x="4578299" y="51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">
              <a:extLst>
                <a:ext uri="{FF2B5EF4-FFF2-40B4-BE49-F238E27FC236}">
                  <a16:creationId xmlns:a16="http://schemas.microsoft.com/office/drawing/2014/main" id="{72F17ED5-A604-A250-615A-F7D8D4494333}"/>
                </a:ext>
              </a:extLst>
            </p:cNvPr>
            <p:cNvSpPr/>
            <p:nvPr/>
          </p:nvSpPr>
          <p:spPr>
            <a:xfrm>
              <a:off x="4565824" y="0"/>
              <a:ext cx="4578350" cy="5143500"/>
            </a:xfrm>
            <a:custGeom>
              <a:avLst/>
              <a:gdLst/>
              <a:ahLst/>
              <a:cxnLst/>
              <a:rect l="l" t="t" r="r" b="b"/>
              <a:pathLst>
                <a:path w="4578350" h="5143500">
                  <a:moveTo>
                    <a:pt x="0" y="0"/>
                  </a:moveTo>
                  <a:lnTo>
                    <a:pt x="4578299" y="0"/>
                  </a:lnTo>
                  <a:lnTo>
                    <a:pt x="45782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388039" y="1022643"/>
            <a:ext cx="3117162" cy="270394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352425" algn="l"/>
              </a:tabLst>
            </a:pPr>
            <a:endParaRPr lang="en-US"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Landing Page: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52425" algn="l"/>
              </a:tabLst>
            </a:pPr>
            <a:r>
              <a:rPr lang="en-US" sz="1400" spc="-10" dirty="0">
                <a:latin typeface="Arial"/>
                <a:cs typeface="Arial"/>
              </a:rPr>
              <a:t>Clear message and branding</a:t>
            </a:r>
            <a:endParaRPr lang="en-US" sz="1450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Onboarding: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Clear navigation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Smooth profile creation </a:t>
            </a: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Feed </a:t>
            </a: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r>
              <a:rPr lang="en-US" sz="1450" spc="-10" dirty="0">
                <a:latin typeface="Arial"/>
                <a:cs typeface="Arial"/>
              </a:rPr>
              <a:t>Scheduling layout</a:t>
            </a:r>
          </a:p>
          <a:p>
            <a:pPr marL="352425" indent="-339725">
              <a:lnSpc>
                <a:spcPct val="100000"/>
              </a:lnSpc>
              <a:spcBef>
                <a:spcPts val="585"/>
              </a:spcBef>
              <a:buChar char="●"/>
              <a:tabLst>
                <a:tab pos="352425" algn="l"/>
              </a:tabLst>
            </a:pPr>
            <a:endParaRPr sz="14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5" y="357163"/>
            <a:ext cx="20828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200" spc="-165" dirty="0">
                <a:latin typeface="Arial"/>
                <a:cs typeface="Arial"/>
              </a:rPr>
              <a:t>Before </a:t>
            </a:r>
            <a:endParaRPr sz="4200" dirty="0">
              <a:latin typeface="Arial"/>
              <a:cs typeface="Arial"/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50D232CA-2757-F1AD-B4B8-57DE48258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76" y="2043400"/>
            <a:ext cx="3953707" cy="1674798"/>
          </a:xfrm>
          <a:prstGeom prst="rect">
            <a:avLst/>
          </a:prstGeom>
        </p:spPr>
      </p:pic>
      <p:pic>
        <p:nvPicPr>
          <p:cNvPr id="14" name="Picture 13" descr="A screenshot of a phone&#10;&#10;Description automatically generated">
            <a:extLst>
              <a:ext uri="{FF2B5EF4-FFF2-40B4-BE49-F238E27FC236}">
                <a16:creationId xmlns:a16="http://schemas.microsoft.com/office/drawing/2014/main" id="{B1E10247-0BFB-F679-FEA7-759D2E1E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15" y="167050"/>
            <a:ext cx="4246667" cy="1989313"/>
          </a:xfrm>
          <a:prstGeom prst="rect">
            <a:avLst/>
          </a:prstGeom>
        </p:spPr>
      </p:pic>
      <p:pic>
        <p:nvPicPr>
          <p:cNvPr id="12" name="Picture 11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57A940AD-03C1-B6D0-562B-86765ABA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07042"/>
            <a:ext cx="3832320" cy="1939299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7811690E-AAC4-CB0E-A28C-B08E4AB4CD6B}"/>
              </a:ext>
            </a:extLst>
          </p:cNvPr>
          <p:cNvSpPr txBox="1"/>
          <p:nvPr/>
        </p:nvSpPr>
        <p:spPr>
          <a:xfrm>
            <a:off x="7873155" y="4668673"/>
            <a:ext cx="1295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SAYge Link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924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637" y="546711"/>
            <a:ext cx="2556963" cy="443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215"/>
              </a:lnSpc>
              <a:spcBef>
                <a:spcPts val="100"/>
              </a:spcBef>
            </a:pPr>
            <a:r>
              <a:rPr sz="4200" spc="-80" dirty="0"/>
              <a:t>Use</a:t>
            </a:r>
            <a:r>
              <a:rPr sz="4200" spc="-100" dirty="0"/>
              <a:t> </a:t>
            </a:r>
            <a:r>
              <a:rPr sz="4200" spc="-20" dirty="0"/>
              <a:t>Case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194" y="2190750"/>
            <a:ext cx="8232206" cy="133690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2260" marR="544830" indent="-290195">
              <a:lnSpc>
                <a:spcPts val="1730"/>
              </a:lnSpc>
              <a:spcBef>
                <a:spcPts val="165"/>
              </a:spcBef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sz="1450" dirty="0">
                <a:latin typeface="Arial"/>
                <a:cs typeface="Arial"/>
              </a:rPr>
              <a:t>School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of Public</a:t>
            </a:r>
            <a:r>
              <a:rPr sz="1450" spc="-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Health, </a:t>
            </a:r>
            <a:r>
              <a:rPr sz="1450" spc="-10" dirty="0">
                <a:latin typeface="Arial"/>
                <a:cs typeface="Arial"/>
              </a:rPr>
              <a:t>departmental network</a:t>
            </a:r>
            <a:endParaRPr sz="145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sz="1450" dirty="0">
              <a:latin typeface="Arial"/>
              <a:cs typeface="Arial"/>
            </a:endParaRPr>
          </a:p>
          <a:p>
            <a:pPr marL="302260" marR="5080" indent="-290195">
              <a:lnSpc>
                <a:spcPts val="1730"/>
              </a:lnSpc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sz="1450" spc="-80" dirty="0">
                <a:latin typeface="Arial"/>
                <a:cs typeface="Arial"/>
              </a:rPr>
              <a:t>To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connect</a:t>
            </a:r>
            <a:r>
              <a:rPr sz="1450" spc="1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students:students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and </a:t>
            </a:r>
            <a:r>
              <a:rPr sz="1450" dirty="0">
                <a:latin typeface="Arial"/>
                <a:cs typeface="Arial"/>
              </a:rPr>
              <a:t>students:alumni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valuable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way,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all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on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25" dirty="0">
                <a:latin typeface="Arial"/>
                <a:cs typeface="Arial"/>
              </a:rPr>
              <a:t>one </a:t>
            </a:r>
            <a:r>
              <a:rPr sz="1450" spc="-10" dirty="0">
                <a:latin typeface="Arial"/>
                <a:cs typeface="Arial"/>
              </a:rPr>
              <a:t>platform</a:t>
            </a:r>
            <a:endParaRPr sz="1450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sz="1450" dirty="0">
              <a:latin typeface="Arial"/>
              <a:cs typeface="Arial"/>
            </a:endParaRPr>
          </a:p>
          <a:p>
            <a:pPr marL="302260" marR="360045" indent="-290195">
              <a:lnSpc>
                <a:spcPts val="1730"/>
              </a:lnSpc>
              <a:buFont typeface="Arial" panose="020B0604020202020204" pitchFamily="34" charset="0"/>
              <a:buChar char="•"/>
              <a:tabLst>
                <a:tab pos="302260" algn="l"/>
              </a:tabLst>
            </a:pPr>
            <a:r>
              <a:rPr sz="1450" dirty="0">
                <a:latin typeface="Arial"/>
                <a:cs typeface="Arial"/>
              </a:rPr>
              <a:t>Groups:</a:t>
            </a:r>
            <a:r>
              <a:rPr sz="1450" spc="44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Advisory</a:t>
            </a:r>
            <a:r>
              <a:rPr sz="1450" spc="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groups,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Job</a:t>
            </a:r>
            <a:r>
              <a:rPr sz="1450" spc="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postings, </a:t>
            </a:r>
            <a:r>
              <a:rPr sz="1450" dirty="0">
                <a:latin typeface="Arial"/>
                <a:cs typeface="Arial"/>
              </a:rPr>
              <a:t>Cohorts,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Interest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&amp;</a:t>
            </a:r>
            <a:r>
              <a:rPr sz="1450" spc="-1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Event</a:t>
            </a:r>
            <a:r>
              <a:rPr sz="1450" spc="-20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groups</a:t>
            </a:r>
            <a:endParaRPr sz="1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-"/>
            </a:pPr>
            <a:endParaRPr sz="14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3277" y="361950"/>
            <a:ext cx="2730040" cy="3112197"/>
          </a:xfrm>
          <a:prstGeom prst="rect">
            <a:avLst/>
          </a:prstGeom>
        </p:spPr>
      </p:pic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283D352-2B9B-520C-E0E0-0858C03FB0ED}"/>
              </a:ext>
            </a:extLst>
          </p:cNvPr>
          <p:cNvSpPr txBox="1"/>
          <p:nvPr/>
        </p:nvSpPr>
        <p:spPr>
          <a:xfrm>
            <a:off x="533400" y="3550347"/>
            <a:ext cx="6858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Prototype</a:t>
            </a:r>
            <a:endParaRPr lang="en-US" dirty="0"/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2F81F35A-75D6-6B91-BE92-4F9E39D820F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8200" y="361950"/>
            <a:ext cx="451571" cy="4335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2750" y="802499"/>
            <a:ext cx="3538854" cy="353885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Times New Roman"/>
              <a:cs typeface="Times New Roman"/>
            </a:endParaRPr>
          </a:p>
          <a:p>
            <a:pPr algn="ctr">
              <a:lnSpc>
                <a:spcPts val="2820"/>
              </a:lnSpc>
            </a:pPr>
            <a:r>
              <a:rPr sz="2400" b="1" spc="-85" dirty="0">
                <a:solidFill>
                  <a:srgbClr val="212121"/>
                </a:solidFill>
                <a:latin typeface="Arial"/>
                <a:cs typeface="Arial"/>
              </a:rPr>
              <a:t>Private</a:t>
            </a:r>
            <a:r>
              <a:rPr sz="2400" b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212121"/>
                </a:solidFill>
                <a:latin typeface="Arial"/>
                <a:cs typeface="Arial"/>
              </a:rPr>
              <a:t>Network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5580"/>
              </a:lnSpc>
            </a:pPr>
            <a:r>
              <a:rPr sz="4700" b="1" spc="-80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4700" b="1" spc="-240" dirty="0">
                <a:solidFill>
                  <a:srgbClr val="212121"/>
                </a:solidFill>
                <a:latin typeface="Arial"/>
                <a:cs typeface="Arial"/>
              </a:rPr>
              <a:t>estimonials</a:t>
            </a:r>
            <a:endParaRPr sz="4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838" y="2279003"/>
            <a:ext cx="187769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100"/>
              </a:spcBef>
            </a:pP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“SAYge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Link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is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an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external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bridge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alumni,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internal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bridge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the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department.”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David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G.</a:t>
            </a:r>
            <a:endParaRPr sz="1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454" y="3607853"/>
            <a:ext cx="2125345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“Now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don’t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have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send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50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linkedin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messages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just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have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one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coffee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chat!”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50" dirty="0">
                <a:solidFill>
                  <a:srgbClr val="434343"/>
                </a:solidFill>
                <a:latin typeface="Arial"/>
                <a:cs typeface="Arial"/>
              </a:rPr>
              <a:t>-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Zerena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V.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1217" y="669671"/>
            <a:ext cx="1906270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“I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love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how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the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SAYge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Link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Network</a:t>
            </a:r>
            <a:r>
              <a:rPr sz="13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lets</a:t>
            </a:r>
            <a:r>
              <a:rPr sz="13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me</a:t>
            </a:r>
            <a:r>
              <a:rPr sz="13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give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back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makes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it</a:t>
            </a:r>
            <a:r>
              <a:rPr sz="13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easy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for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people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connect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with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me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in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targeted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way!”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Celeste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7251" y="685227"/>
            <a:ext cx="1993264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14999"/>
              </a:lnSpc>
              <a:spcBef>
                <a:spcPts val="100"/>
              </a:spcBef>
            </a:pP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“Formal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mentorship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programs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can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be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intimidating</a:t>
            </a:r>
            <a:r>
              <a:rPr sz="1300" spc="-6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commitment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wise,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(SAYge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Link)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is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more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targeted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convenient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organic!”</a:t>
            </a:r>
            <a:r>
              <a:rPr sz="1300" spc="28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Ali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997" y="2638171"/>
            <a:ext cx="2185670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“As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college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student,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am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part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lot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of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groups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that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offer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mentorship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300" spc="-3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advice,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but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sometimes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find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it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difficult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to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reach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out.</a:t>
            </a:r>
            <a:r>
              <a:rPr sz="1300" spc="3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This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platform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helps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connect</a:t>
            </a:r>
            <a:r>
              <a:rPr sz="1300" spc="-2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people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privately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and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allow</a:t>
            </a:r>
            <a:r>
              <a:rPr sz="1300" spc="-1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them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to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develop</a:t>
            </a:r>
            <a:r>
              <a:rPr sz="1300" spc="-3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434343"/>
                </a:solidFill>
                <a:latin typeface="Arial"/>
                <a:cs typeface="Arial"/>
              </a:rPr>
              <a:t>meaningful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connection.”</a:t>
            </a:r>
            <a:r>
              <a:rPr sz="1300" spc="35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434343"/>
                </a:solidFill>
                <a:latin typeface="Arial"/>
                <a:cs typeface="Arial"/>
              </a:rPr>
              <a:t>Sandy</a:t>
            </a:r>
            <a:r>
              <a:rPr sz="1300" spc="-5" dirty="0">
                <a:solidFill>
                  <a:srgbClr val="434343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434343"/>
                </a:solidFill>
                <a:latin typeface="Arial"/>
                <a:cs typeface="Arial"/>
              </a:rPr>
              <a:t>Q.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-4762"/>
            <a:ext cx="9148962" cy="5153025"/>
            <a:chOff x="4538862" y="-4762"/>
            <a:chExt cx="4610100" cy="5153025"/>
          </a:xfrm>
        </p:grpSpPr>
        <p:sp>
          <p:nvSpPr>
            <p:cNvPr id="4" name="object 4"/>
            <p:cNvSpPr/>
            <p:nvPr/>
          </p:nvSpPr>
          <p:spPr>
            <a:xfrm>
              <a:off x="4543624" y="0"/>
              <a:ext cx="4600575" cy="5143500"/>
            </a:xfrm>
            <a:custGeom>
              <a:avLst/>
              <a:gdLst/>
              <a:ahLst/>
              <a:cxnLst/>
              <a:rect l="l" t="t" r="r" b="b"/>
              <a:pathLst>
                <a:path w="4600575" h="5143500">
                  <a:moveTo>
                    <a:pt x="46004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600499" y="0"/>
                  </a:lnTo>
                  <a:lnTo>
                    <a:pt x="4600499" y="51434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43624" y="0"/>
              <a:ext cx="4600575" cy="5143500"/>
            </a:xfrm>
            <a:custGeom>
              <a:avLst/>
              <a:gdLst/>
              <a:ahLst/>
              <a:cxnLst/>
              <a:rect l="l" t="t" r="r" b="b"/>
              <a:pathLst>
                <a:path w="4600575" h="5143500">
                  <a:moveTo>
                    <a:pt x="0" y="0"/>
                  </a:moveTo>
                  <a:lnTo>
                    <a:pt x="4600499" y="0"/>
                  </a:lnTo>
                  <a:lnTo>
                    <a:pt x="46004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92036" y="2315210"/>
            <a:ext cx="1959928" cy="256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990" marR="5080" indent="-415925">
              <a:lnSpc>
                <a:spcPct val="100000"/>
              </a:lnSpc>
              <a:spcBef>
                <a:spcPts val="100"/>
              </a:spcBef>
            </a:pPr>
            <a:r>
              <a:rPr lang="en-US" sz="1600" dirty="0">
                <a:solidFill>
                  <a:srgbClr val="212121"/>
                </a:solidFill>
                <a:latin typeface="Arial"/>
                <a:cs typeface="Arial"/>
              </a:rPr>
              <a:t>Thanks for your time</a:t>
            </a:r>
            <a:r>
              <a:rPr sz="1600" spc="-10" dirty="0">
                <a:solidFill>
                  <a:srgbClr val="212121"/>
                </a:solidFill>
                <a:latin typeface="Arial"/>
                <a:cs typeface="Arial"/>
              </a:rPr>
              <a:t>!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4302</TotalTime>
  <Words>419</Words>
  <Application>Microsoft Macintosh PowerPoint</Application>
  <PresentationFormat>On-screen Show (16:9)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Office Theme</vt:lpstr>
      <vt:lpstr>SAYge Link Private Networks</vt:lpstr>
      <vt:lpstr>About</vt:lpstr>
      <vt:lpstr>Goal </vt:lpstr>
      <vt:lpstr>Features</vt:lpstr>
      <vt:lpstr>Before </vt:lpstr>
      <vt:lpstr>Use Case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SAYge Link: Packages</dc:title>
  <cp:lastModifiedBy>regina sequeiros</cp:lastModifiedBy>
  <cp:revision>1</cp:revision>
  <dcterms:created xsi:type="dcterms:W3CDTF">2023-07-14T20:23:00Z</dcterms:created>
  <dcterms:modified xsi:type="dcterms:W3CDTF">2023-07-17T20:05:28Z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2023-04-13T00:00:00Z</vt:filetime>
  </property>
  <property fmtid="{D5CDD505-2E9C-101B-9397-08002B2CF9AE}" pid="3" name="Creator">
    <vt:lpwstr>Google</vt:lpwstr>
  </property>
  <property fmtid="{D5CDD505-2E9C-101B-9397-08002B2CF9AE}" pid="4" name="LastSaved">
    <vt:filetime>2023-07-14T00:00:00Z</vt:filetime>
  </property>
</Properties>
</file>